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/>
          <p:nvPr>
            <p:ph type="body" sz="quarter" idx="21"/>
          </p:nvPr>
        </p:nvSpPr>
        <p:spPr>
          <a:xfrm>
            <a:off x="1270000" y="4267200"/>
            <a:ext cx="104648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4" name="–Johnny Appleseed"/>
          <p:cNvSpPr txBox="1"/>
          <p:nvPr>
            <p:ph type="body" sz="quarter" idx="22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21"/>
          </p:nvPr>
        </p:nvSpPr>
        <p:spPr>
          <a:xfrm>
            <a:off x="-355600" y="0"/>
            <a:ext cx="14782326" cy="10375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21"/>
          </p:nvPr>
        </p:nvSpPr>
        <p:spPr>
          <a:xfrm>
            <a:off x="1574800" y="114300"/>
            <a:ext cx="9855200" cy="650260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21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21"/>
          </p:nvPr>
        </p:nvSpPr>
        <p:spPr>
          <a:xfrm>
            <a:off x="5283200" y="2819400"/>
            <a:ext cx="8565280" cy="5651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21"/>
          </p:nvPr>
        </p:nvSpPr>
        <p:spPr>
          <a:xfrm>
            <a:off x="7391400" y="762000"/>
            <a:ext cx="4660900" cy="30753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half" idx="22"/>
          </p:nvPr>
        </p:nvSpPr>
        <p:spPr>
          <a:xfrm>
            <a:off x="6901631" y="3197028"/>
            <a:ext cx="5380144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23"/>
          </p:nvPr>
        </p:nvSpPr>
        <p:spPr>
          <a:xfrm>
            <a:off x="-2291141" y="-26019"/>
            <a:ext cx="12309676" cy="92337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1pPr>
      <a:lvl2pPr marL="9398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2pPr>
      <a:lvl3pPr marL="14097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3pPr>
      <a:lvl4pPr marL="18796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4pPr>
      <a:lvl5pPr marL="23495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5pPr>
      <a:lvl6pPr marL="28194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6pPr>
      <a:lvl7pPr marL="32893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7pPr>
      <a:lvl8pPr marL="37592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8pPr>
      <a:lvl9pPr marL="42291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://en.wikipedia.org/wiki/Scientific_research" TargetMode="External"/><Relationship Id="rId4" Type="http://schemas.openxmlformats.org/officeDocument/2006/relationships/hyperlink" Target="http://en.wikipedia.org/wiki/Plant" TargetMode="External"/><Relationship Id="rId5" Type="http://schemas.openxmlformats.org/officeDocument/2006/relationships/hyperlink" Target="http://en.wikipedia.org/wiki/Animal" TargetMode="External"/><Relationship Id="rId6" Type="http://schemas.openxmlformats.org/officeDocument/2006/relationships/hyperlink" Target="http://en.wikipedia.org/wiki/Observation" TargetMode="External"/><Relationship Id="rId7" Type="http://schemas.openxmlformats.org/officeDocument/2006/relationships/hyperlink" Target="http://en.wikipedia.org/wiki/Experiment" TargetMode="External"/><Relationship Id="rId8" Type="http://schemas.openxmlformats.org/officeDocument/2006/relationships/hyperlink" Target="http://en.wikipedia.org/wiki/Magazine" TargetMode="External"/><Relationship Id="rId9" Type="http://schemas.openxmlformats.org/officeDocument/2006/relationships/hyperlink" Target="http://en.wikipedia.org/wiki/Academic_journal" TargetMode="External"/><Relationship Id="rId10" Type="http://schemas.openxmlformats.org/officeDocument/2006/relationships/hyperlink" Target="http://en.wikipedia.org/wiki/Natural_sciences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科学通史第9讲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5000"/>
            </a:pPr>
            <a:r>
              <a:t>科学通史第9讲</a:t>
            </a:r>
          </a:p>
          <a:p>
            <a:pPr algn="l"/>
          </a:p>
          <a:p>
            <a:pPr/>
            <a:r>
              <a:t>科学革命之自然志传统</a:t>
            </a:r>
          </a:p>
        </p:txBody>
      </p:sp>
      <p:sp>
        <p:nvSpPr>
          <p:cNvPr id="120" name="吴国盛…"/>
          <p:cNvSpPr txBox="1"/>
          <p:nvPr>
            <p:ph type="subTitle" sz="quarter" idx="1"/>
          </p:nvPr>
        </p:nvSpPr>
        <p:spPr>
          <a:xfrm>
            <a:off x="1270000" y="5849540"/>
            <a:ext cx="10464800" cy="1422352"/>
          </a:xfrm>
          <a:prstGeom prst="rect">
            <a:avLst/>
          </a:prstGeom>
        </p:spPr>
        <p:txBody>
          <a:bodyPr/>
          <a:lstStyle/>
          <a:p>
            <a:pPr/>
            <a:r>
              <a:t>吴国盛</a:t>
            </a:r>
          </a:p>
          <a:p>
            <a:pPr/>
            <a:r>
              <a:t>清华大学科学史系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自然志/博物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自然志/博物学</a:t>
            </a:r>
          </a:p>
        </p:txBody>
      </p:sp>
      <p:sp>
        <p:nvSpPr>
          <p:cNvPr id="149" name="history出自historia，意指“具体的探究”，收集和鉴别事实、描述和命名、分类编目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history出自historia，意指“具体的探究”，收集和鉴别事实、描述和命名、分类编目</a:t>
            </a:r>
          </a:p>
          <a:p>
            <a:pPr>
              <a:buBlip>
                <a:blip r:embed="rId2"/>
              </a:buBlip>
            </a:pPr>
            <a:r>
              <a:t>亚里士多德认为，自然志是比自然哲学低一个层次但仍然合法的科学</a:t>
            </a:r>
          </a:p>
          <a:p>
            <a:pPr>
              <a:buBlip>
                <a:blip r:embed="rId2"/>
              </a:buBlip>
            </a:pPr>
            <a:r>
              <a:t>弗兰西斯·培根认为，自然志是科学知识的真正基础和出发点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西方自然志传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西方自然志传统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西方自然志传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西方自然志传统</a:t>
            </a:r>
          </a:p>
        </p:txBody>
      </p:sp>
      <p:sp>
        <p:nvSpPr>
          <p:cNvPr id="154" name="存在之链（Chain of Being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5383" indent="-425383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40">
                <a:solidFill>
                  <a:srgbClr val="000000"/>
                </a:solidFill>
              </a:defRPr>
            </a:pPr>
            <a:r>
              <a:t>存在之链（Chain of Being）</a:t>
            </a:r>
            <a:endParaRPr sz="1032"/>
          </a:p>
          <a:p>
            <a:pPr lvl="1" marL="772783" indent="-368668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81">
                <a:solidFill>
                  <a:srgbClr val="000000"/>
                </a:solidFill>
              </a:defRPr>
            </a:pPr>
            <a:r>
              <a:t>柏拉图理念论</a:t>
            </a:r>
            <a:endParaRPr sz="1032"/>
          </a:p>
          <a:p>
            <a:pPr lvl="1" marL="772783" indent="-368668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81">
                <a:solidFill>
                  <a:srgbClr val="000000"/>
                </a:solidFill>
              </a:defRPr>
            </a:pPr>
            <a:r>
              <a:t>亚里士多德的形式世界</a:t>
            </a:r>
            <a:endParaRPr sz="1032"/>
          </a:p>
          <a:p>
            <a:pPr lvl="1" marL="772783" indent="-368668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81">
                <a:solidFill>
                  <a:srgbClr val="000000"/>
                </a:solidFill>
              </a:defRPr>
            </a:pPr>
            <a:r>
              <a:t>等级原则</a:t>
            </a:r>
            <a:endParaRPr sz="1032"/>
          </a:p>
          <a:p>
            <a:pPr lvl="1" marL="772783" indent="-368668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81">
                <a:solidFill>
                  <a:srgbClr val="000000"/>
                </a:solidFill>
              </a:defRPr>
            </a:pPr>
            <a:r>
              <a:t>连续性原则</a:t>
            </a:r>
            <a:endParaRPr sz="1032"/>
          </a:p>
          <a:p>
            <a:pPr marL="425383" indent="-425383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40">
                <a:solidFill>
                  <a:srgbClr val="000000"/>
                </a:solidFill>
              </a:defRPr>
            </a:pPr>
            <a:r>
              <a:t>上帝创造世间万物，伟大的园丁</a:t>
            </a:r>
            <a:endParaRPr sz="1032"/>
          </a:p>
          <a:p>
            <a:pPr lvl="1" marL="772783" indent="-368668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81">
                <a:solidFill>
                  <a:srgbClr val="000000"/>
                </a:solidFill>
              </a:defRPr>
            </a:pPr>
            <a:r>
              <a:t>世界作为上帝的造物，认识自然具有宗教意义</a:t>
            </a:r>
            <a:endParaRPr sz="1032"/>
          </a:p>
          <a:p>
            <a:pPr lvl="1" marL="772783" indent="-368668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81">
                <a:solidFill>
                  <a:srgbClr val="000000"/>
                </a:solidFill>
              </a:defRPr>
            </a:pPr>
            <a:r>
              <a:t>支配、治理大地上的诸种造物，是上帝赋与人的权利和任务</a:t>
            </a:r>
            <a:endParaRPr sz="1032"/>
          </a:p>
          <a:p>
            <a:pPr lvl="1" marL="772783" indent="-368668" defTabSz="39319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81">
                <a:solidFill>
                  <a:srgbClr val="000000"/>
                </a:solidFill>
              </a:defRPr>
            </a:pPr>
            <a:r>
              <a:t>自然界万物或者具有实用目的，或者具有审美和道德目的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古代的自然志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古代的自然志家</a:t>
            </a:r>
          </a:p>
        </p:txBody>
      </p:sp>
      <p:sp>
        <p:nvSpPr>
          <p:cNvPr id="157" name="亚里士多德(Aristotle, 前384-前322)，《动物志》（History of Animals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亚里士多德(Aristotle, 前384-前322)，《动物志》（History of Animals）</a:t>
            </a:r>
            <a:endParaRPr sz="1188"/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塞奥弗拉斯特（Theophrastus, 前371-前287），《植物志》（Historia Plantarum）</a:t>
            </a:r>
            <a:endParaRPr sz="1188"/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普林尼（Pliny the older, 约23-79），《自然志》（</a:t>
            </a:r>
            <a:r>
              <a:t>Naturalis Hitoria</a:t>
            </a:r>
            <a:r>
              <a:t>）</a:t>
            </a:r>
            <a:endParaRPr sz="1188"/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迪奥斯科瑞德斯（Pedanius Dioscorides, 约40-90），《药物论》（</a:t>
            </a:r>
            <a:r>
              <a:t>De Material Medica</a:t>
            </a:r>
            <a:r>
              <a:t>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76336" y="480536"/>
            <a:ext cx="5931399" cy="8792528"/>
          </a:xfrm>
          <a:prstGeom prst="rect">
            <a:avLst/>
          </a:prstGeom>
        </p:spPr>
      </p:pic>
      <p:sp>
        <p:nvSpPr>
          <p:cNvPr id="160" name="老普林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老普林尼</a:t>
            </a:r>
          </a:p>
        </p:txBody>
      </p:sp>
      <p:sp>
        <p:nvSpPr>
          <p:cNvPr id="161" name="Pliny the eld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700"/>
            </a:pPr>
            <a:r>
              <a:t>Pliny the elder</a:t>
            </a:r>
          </a:p>
          <a:p>
            <a:pPr>
              <a:defRPr sz="3700"/>
            </a:pPr>
            <a:r>
              <a:t>23-79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《自然志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《自然志》</a:t>
            </a:r>
          </a:p>
        </p:txBody>
      </p:sp>
      <p:sp>
        <p:nvSpPr>
          <p:cNvPr id="164" name="Natural History，自然志37卷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Natural History，自然志37卷</a:t>
            </a:r>
          </a:p>
          <a:p>
            <a:pPr>
              <a:buBlip>
                <a:blip r:embed="rId2"/>
              </a:buBlip>
            </a:pPr>
            <a:r>
              <a:t>关于“自然”的百科全书。小普赞曰：“一部全面而渊博的著作，其丰富程度不亚于自然本身”</a:t>
            </a:r>
          </a:p>
          <a:p>
            <a:pPr>
              <a:buBlip>
                <a:blip r:embed="rId2"/>
              </a:buBlip>
            </a:pPr>
            <a:r>
              <a:t>提到了146位罗马作家和327位非罗马作家</a:t>
            </a:r>
          </a:p>
          <a:p>
            <a:pPr>
              <a:buBlip>
                <a:blip r:embed="rId2"/>
              </a:buBlip>
            </a:pPr>
            <a:r>
              <a:t>自称“从100个作者的2千部著作中摘录了2万个事实”</a:t>
            </a:r>
          </a:p>
          <a:p>
            <a:pPr>
              <a:buBlip>
                <a:blip r:embed="rId2"/>
              </a:buBlip>
            </a:pPr>
            <a:r>
              <a:t>实际上是473年作家，34707个事实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《自然志》章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《自然志》章节</a:t>
            </a:r>
          </a:p>
        </p:txBody>
      </p:sp>
      <p:sp>
        <p:nvSpPr>
          <p:cNvPr id="167" name="第1卷，前言，被引作者名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23240"/>
          <a:lstStyle/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第1卷，前言，被引作者名单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第2卷，天文和气象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第3-6卷，自然地理、人文地理、民族志，第6卷中称中国为“丝国”，认为丝是长在树上的绒；第5卷中记载非洲无脑族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第7卷，人种志、人类生理学和人物传记，关于经血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第8-11卷，动物，陆地动物、海洋动物、鸟类、昆虫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第12-19卷，植物学，本地与异域，野生或种植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第20-27卷，药用植物，卷26谈疾病与治疗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第28-32卷，药用动物，卷30谈巫术，卷31谈水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第33-37卷，矿物学、冶金、化工，以及绘画工艺；黄金提炼法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357" r="0" b="357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《自然志》传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《自然志》传世</a:t>
            </a:r>
          </a:p>
        </p:txBody>
      </p:sp>
      <p:sp>
        <p:nvSpPr>
          <p:cNvPr id="172" name="受到重视的百科全书，传到中世纪后期有200个古抄本，为后世提供了丰富的文献保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受到重视的百科全书，传到中世纪后期有200个古抄本，为后世提供了丰富的文献保存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1469年，第一个印刷本出版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1600年，至少有55个印刷本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1492年，意大利医生莱奥尼切罗(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Niccolò Leoniceno</a:t>
            </a:r>
            <a:r>
              <a:t>，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1428</a:t>
            </a:r>
            <a:r>
              <a:t>—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1524</a:t>
            </a:r>
            <a:r>
              <a:t>)发表《论普林尼和其他医学实践者在医药学上的错误》，指出有2万多处错误。同年，哥伦布发现美洲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近代自然志的兴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近代自然志的兴起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本讲要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本讲要目</a:t>
            </a:r>
          </a:p>
        </p:txBody>
      </p:sp>
      <p:sp>
        <p:nvSpPr>
          <p:cNvPr id="123" name="什么是自然志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什么是自然志</a:t>
            </a:r>
          </a:p>
          <a:p>
            <a:pPr>
              <a:buBlip>
                <a:blip r:embed="rId2"/>
              </a:buBlip>
            </a:pPr>
            <a:r>
              <a:t>西方自然志（博物学）传统</a:t>
            </a:r>
          </a:p>
          <a:p>
            <a:pPr>
              <a:buBlip>
                <a:blip r:embed="rId2"/>
              </a:buBlip>
            </a:pPr>
            <a:r>
              <a:t>近代自然志的兴起</a:t>
            </a:r>
          </a:p>
          <a:p>
            <a:pPr>
              <a:buBlip>
                <a:blip r:embed="rId2"/>
              </a:buBlip>
            </a:pPr>
            <a:r>
              <a:t>深时的发现</a:t>
            </a:r>
          </a:p>
          <a:p>
            <a:pPr>
              <a:buBlip>
                <a:blip r:embed="rId2"/>
              </a:buBlip>
            </a:pPr>
            <a:r>
              <a:t>进化论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近代自然志的发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近代自然志的发展</a:t>
            </a:r>
          </a:p>
        </p:txBody>
      </p:sp>
      <p:sp>
        <p:nvSpPr>
          <p:cNvPr id="177" name="近代博物学发展的三大原因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近代博物学发展的三大原因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大翻译运动及印刷术的发明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地理大发现及商业的繁荣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医学教育重视药用植物志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技术进步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标本制作技术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绘画技术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近代自然志：16世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近代自然志：16世纪</a:t>
            </a:r>
          </a:p>
        </p:txBody>
      </p:sp>
      <p:sp>
        <p:nvSpPr>
          <p:cNvPr id="180" name="16世纪最重要的博物学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16世纪最重要的博物学家</a:t>
            </a:r>
          </a:p>
          <a:p>
            <a:pPr lvl="1">
              <a:buBlip>
                <a:blip r:embed="rId2"/>
              </a:buBlip>
            </a:pPr>
            <a:r>
              <a:t>阿尔德罗万迪（Ulisse Aldrovandi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，</a:t>
            </a:r>
            <a:r>
              <a:t>1522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—</a:t>
            </a:r>
            <a:r>
              <a:t>1605），意大利博洛尼亚大学，植物博物学，普林尼第二，收藏标本达7千件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1">
              <a:buBlip>
                <a:blip r:embed="rId2"/>
              </a:buBlip>
            </a:pPr>
            <a:r>
              <a:t>格斯纳(Conrad von Gesner，1516—1565)，瑞士，动物博物学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4650" y="1357283"/>
            <a:ext cx="4787900" cy="7086601"/>
          </a:xfrm>
          <a:prstGeom prst="rect">
            <a:avLst/>
          </a:prstGeom>
        </p:spPr>
      </p:pic>
      <p:sp>
        <p:nvSpPr>
          <p:cNvPr id="183" name="阿尔德罗万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阿尔德罗万迪</a:t>
            </a:r>
          </a:p>
        </p:txBody>
      </p:sp>
      <p:sp>
        <p:nvSpPr>
          <p:cNvPr id="184" name="Ulisse Aldrovandi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ts val="8900"/>
              </a:lnSpc>
              <a:defRPr sz="4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Ulisse Aldrovandi</a:t>
            </a:r>
          </a:p>
          <a:p>
            <a:pPr defTabSz="457200">
              <a:lnSpc>
                <a:spcPts val="8900"/>
              </a:lnSpc>
              <a:defRPr sz="4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1522-1605</a:t>
            </a:r>
            <a:r>
              <a:rPr sz="3300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G_20190906_105919.jpg" descr="IMG_20190906_105919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近代自然志：16世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近代自然志：16世纪</a:t>
            </a:r>
          </a:p>
        </p:txBody>
      </p:sp>
      <p:sp>
        <p:nvSpPr>
          <p:cNvPr id="189" name="弗兰西斯·培根（Francis Bacon, 1561-1626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弗兰西斯·培根（Francis Bacon, 1561-1626）</a:t>
            </a:r>
            <a:endParaRPr sz="1044"/>
          </a:p>
          <a:p>
            <a:pPr lvl="1" marL="817625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自然志即自然哲学，强调科学事业的集体协作、强调实验志</a:t>
            </a:r>
            <a:endParaRPr sz="1044"/>
          </a:p>
          <a:p>
            <a:pPr lvl="1" marL="817625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《风志》（Historia Ventorum，1622） </a:t>
            </a:r>
            <a:endParaRPr sz="1044"/>
          </a:p>
          <a:p>
            <a:pPr lvl="1" marL="817625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《生死志》（Historia vitae et mortis，1623）</a:t>
            </a:r>
            <a:endParaRPr sz="1044"/>
          </a:p>
          <a:p>
            <a:pPr lvl="1" marL="817625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《林中林：百千实验中的自然志》（Sylva Sylvarum: A Natural History in Ten Centuries，1626） </a:t>
            </a:r>
            <a:endParaRPr sz="1044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近代自然志：17世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近代自然志：17世纪</a:t>
            </a:r>
          </a:p>
        </p:txBody>
      </p:sp>
      <p:sp>
        <p:nvSpPr>
          <p:cNvPr id="192" name="约翰·雷（John Ray, 1627-1705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约翰·雷（John Ray, 1627-1705）</a:t>
            </a:r>
            <a:endParaRPr sz="1044"/>
          </a:p>
          <a:p>
            <a:pPr lvl="1" marL="817625" indent="-408812" defTabSz="508254">
              <a:spcBef>
                <a:spcPts val="2600"/>
              </a:spcBef>
              <a:buBlip>
                <a:blip r:embed="rId2"/>
              </a:buBlip>
              <a:defRPr sz="3218"/>
            </a:pPr>
            <a:r>
              <a:t>植物志：《剑桥郡植物名录》、《英格兰植物名录》、《低地国家及德意法风物人情见闻录》、《植物通志》</a:t>
            </a:r>
            <a:endParaRPr sz="957"/>
          </a:p>
          <a:p>
            <a:pPr lvl="1" marL="817625" indent="-408812" defTabSz="508254">
              <a:spcBef>
                <a:spcPts val="2600"/>
              </a:spcBef>
              <a:buBlip>
                <a:blip r:embed="rId2"/>
              </a:buBlip>
              <a:defRPr sz="3218"/>
            </a:pPr>
            <a:r>
              <a:t>自然神学</a:t>
            </a:r>
            <a:endParaRPr sz="957"/>
          </a:p>
          <a:p>
            <a:pPr lvl="1" marL="817625" indent="-408812" defTabSz="508254">
              <a:spcBef>
                <a:spcPts val="2600"/>
              </a:spcBef>
              <a:buBlip>
                <a:blip r:embed="rId2"/>
              </a:buBlip>
              <a:defRPr sz="3218"/>
            </a:pPr>
            <a:r>
              <a:t>自然志尚未独立，仍然从属于药用植物学</a:t>
            </a:r>
            <a:endParaRPr sz="957"/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218"/>
            </a:pPr>
            <a:r>
              <a:t>制作标本、绘画（16世纪）、显微镜（17世纪）</a:t>
            </a:r>
            <a:endParaRPr sz="957"/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218"/>
            </a:pPr>
            <a:r>
              <a:t>由道德教化走向事物本身的描述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4649" y="559280"/>
            <a:ext cx="5825835" cy="8635040"/>
          </a:xfrm>
          <a:prstGeom prst="rect">
            <a:avLst/>
          </a:prstGeom>
        </p:spPr>
      </p:pic>
      <p:sp>
        <p:nvSpPr>
          <p:cNvPr id="195" name="约翰·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约翰·雷</a:t>
            </a:r>
          </a:p>
        </p:txBody>
      </p:sp>
      <p:sp>
        <p:nvSpPr>
          <p:cNvPr id="196" name="John Ra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ts val="9400"/>
              </a:lnSpc>
              <a:defRPr sz="5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John Ray</a:t>
            </a:r>
          </a:p>
          <a:p>
            <a:pPr defTabSz="457200">
              <a:lnSpc>
                <a:spcPts val="9400"/>
              </a:lnSpc>
              <a:defRPr sz="5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1627-1705</a:t>
            </a: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近代自然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近代自然志</a:t>
            </a:r>
          </a:p>
        </p:txBody>
      </p:sp>
      <p:sp>
        <p:nvSpPr>
          <p:cNvPr id="199" name="志类研究成为新的时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7726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t>志类研究成为新的时尚</a:t>
            </a:r>
            <a:endParaRPr sz="888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695452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t>珍奇标本陈列室、博物馆，赞美世俗生活</a:t>
            </a:r>
            <a:endParaRPr sz="888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695452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t>农产品、工艺品（如透镜）进入自然志，自然物与人工物同等对待</a:t>
            </a:r>
            <a:endParaRPr sz="888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695452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t>疾病、病症进入自然志，病历的使用</a:t>
            </a:r>
            <a:endParaRPr sz="888">
              <a:latin typeface="Times Roman"/>
              <a:ea typeface="Times Roman"/>
              <a:cs typeface="Times Roman"/>
              <a:sym typeface="Times Roman"/>
            </a:endParaRPr>
          </a:p>
          <a:p>
            <a:pPr marL="347726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t>世纪，自然志成为中产阶级典型的娱乐形式，绅士体面的工作</a:t>
            </a:r>
            <a:endParaRPr sz="888">
              <a:latin typeface="Times Roman"/>
              <a:ea typeface="Times Roman"/>
              <a:cs typeface="Times Roman"/>
              <a:sym typeface="Times Roman"/>
            </a:endParaRPr>
          </a:p>
          <a:p>
            <a:pPr marL="347726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r>
              <a:t>世纪，博物馆与实验室交相辉映，多数大学把博物馆作为教学研究的场所</a:t>
            </a:r>
            <a:endParaRPr sz="888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695452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t>博物馆中的藏品展示了国家的富足和文明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近代自然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近代自然志</a:t>
            </a:r>
          </a:p>
        </p:txBody>
      </p:sp>
      <p:sp>
        <p:nvSpPr>
          <p:cNvPr id="202" name="发展阶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发展阶段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lvl="1">
              <a:buBlip>
                <a:blip r:embed="rId2"/>
              </a:buBlip>
              <a:defRPr sz="3700"/>
            </a:pPr>
            <a:r>
              <a:t>统一术语和名称。传统自然志术语的极度多性样，同一植物十多个名字。俗名是科学的障碍</a:t>
            </a:r>
            <a:endParaRPr sz="1100">
              <a:latin typeface="Times Roman"/>
              <a:ea typeface="Times Roman"/>
              <a:cs typeface="Times Roman"/>
              <a:sym typeface="Times Roman"/>
            </a:endParaRPr>
          </a:p>
          <a:p>
            <a:pPr lvl="1">
              <a:buBlip>
                <a:blip r:embed="rId2"/>
              </a:buBlip>
              <a:defRPr sz="3700"/>
            </a:pPr>
            <a:r>
              <a:t>建立人为分类体系</a:t>
            </a:r>
            <a:endParaRPr sz="1100">
              <a:latin typeface="Times Roman"/>
              <a:ea typeface="Times Roman"/>
              <a:cs typeface="Times Roman"/>
              <a:sym typeface="Times Roman"/>
            </a:endParaRPr>
          </a:p>
          <a:p>
            <a:pPr lvl="1">
              <a:buBlip>
                <a:blip r:embed="rId2"/>
              </a:buBlip>
              <a:defRPr sz="3700"/>
            </a:pPr>
            <a:r>
              <a:t>建立自然分类体系</a:t>
            </a:r>
            <a:endParaRPr sz="1100">
              <a:latin typeface="Times Roman"/>
              <a:ea typeface="Times Roman"/>
              <a:cs typeface="Times Roman"/>
              <a:sym typeface="Times Roman"/>
            </a:endParaRPr>
          </a:p>
          <a:p>
            <a:pPr lvl="1">
              <a:buBlip>
                <a:blip r:embed="rId2"/>
              </a:buBlip>
              <a:defRPr sz="3700"/>
            </a:pPr>
            <a:r>
              <a:t>进化论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近代自然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近代自然志</a:t>
            </a:r>
          </a:p>
        </p:txBody>
      </p:sp>
      <p:sp>
        <p:nvSpPr>
          <p:cNvPr id="205" name="自然志传统与数理实验传统的融合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521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自然志传统与数理实验传统的融合</a:t>
            </a:r>
            <a:endParaRPr sz="935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733043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自然志屈从于自然哲学，亚里士多德传统</a:t>
            </a:r>
            <a:endParaRPr sz="935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733043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自然志与精确插图相结合</a:t>
            </a:r>
            <a:endParaRPr sz="935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733043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自然志的实验化（显微镜）</a:t>
            </a:r>
            <a:endParaRPr sz="935">
              <a:latin typeface="Times Roman"/>
              <a:ea typeface="Times Roman"/>
              <a:cs typeface="Times Roman"/>
              <a:sym typeface="Times Roman"/>
            </a:endParaRPr>
          </a:p>
          <a:p>
            <a:pPr marL="366521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自然志（博物学）传统与数理实验传统的对抗</a:t>
            </a:r>
            <a:endParaRPr sz="935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733043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歌德与牛顿之争</a:t>
            </a:r>
            <a:endParaRPr sz="935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733043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狄德罗与达兰贝尔之争</a:t>
            </a:r>
            <a:endParaRPr sz="935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733043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浪漫派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什么是自然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什么是自然志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近代自然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近代自然志</a:t>
            </a:r>
          </a:p>
        </p:txBody>
      </p:sp>
      <p:sp>
        <p:nvSpPr>
          <p:cNvPr id="208" name="自然志的成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自然志的成就</a:t>
            </a:r>
            <a:endParaRPr sz="851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667257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亚里士多德描述过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r>
              <a:t>种植物</a:t>
            </a:r>
            <a:endParaRPr sz="851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667257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到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1600</a:t>
            </a:r>
            <a:r>
              <a:t>年，人们知道约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6000</a:t>
            </a:r>
            <a:r>
              <a:t>种植物</a:t>
            </a:r>
            <a:endParaRPr sz="851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667257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1700</a:t>
            </a:r>
            <a:r>
              <a:t>年，人们又发现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12000</a:t>
            </a:r>
            <a:r>
              <a:t>个新种</a:t>
            </a:r>
            <a:endParaRPr sz="851">
              <a:latin typeface="Times Roman"/>
              <a:ea typeface="Times Roman"/>
              <a:cs typeface="Times Roman"/>
              <a:sym typeface="Times Roman"/>
            </a:endParaRP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生物分类</a:t>
            </a:r>
            <a:endParaRPr sz="851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667257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分类帮助确定人在存在之链中的位置</a:t>
            </a:r>
            <a:endParaRPr sz="851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667257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分类体现人对自然秩序的理解</a:t>
            </a:r>
            <a:endParaRPr sz="851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667257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人为分类法、自然分类法</a:t>
            </a:r>
            <a:endParaRPr sz="851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人为分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人为分类</a:t>
            </a:r>
          </a:p>
        </p:txBody>
      </p:sp>
      <p:sp>
        <p:nvSpPr>
          <p:cNvPr id="211" name="动物分类三原则：可食用与不可食用；野生与驯养；有用与无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6778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</a:defRPr>
            </a:pPr>
            <a:r>
              <a:t>动物分类三原则：可食用与不可食用；野生与驯养；有用与无用</a:t>
            </a:r>
            <a:endParaRPr sz="2300"/>
          </a:p>
          <a:p>
            <a:pPr marL="296778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</a:defRPr>
            </a:pPr>
            <a:r>
              <a:t>伊斯兰教对动物可否食用有严格的规定，但宗教改革之后的基督教取消了一切限制</a:t>
            </a:r>
            <a:endParaRPr sz="2300"/>
          </a:p>
          <a:p>
            <a:pPr marL="296778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</a:defRPr>
            </a:pPr>
            <a:r>
              <a:t>哺乳动物：野生（老虎、狼）、准野生（狐狸、猿猴）、驯养（猫、狗）</a:t>
            </a:r>
            <a:endParaRPr sz="2300"/>
          </a:p>
          <a:p>
            <a:pPr marL="296778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</a:defRPr>
            </a:pPr>
            <a:r>
              <a:t>狗的人为分类：高贵类（狩猎犬、宠物犬）、粗鄙类（牧羊犬、看家犬）、下贱堕落类（野狗）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人为分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人为分类</a:t>
            </a:r>
          </a:p>
        </p:txBody>
      </p:sp>
      <p:sp>
        <p:nvSpPr>
          <p:cNvPr id="214" name="按照名称的字母顺序为植物分类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6778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5200">
                <a:solidFill>
                  <a:srgbClr val="000000"/>
                </a:solidFill>
              </a:defRPr>
            </a:pPr>
            <a:r>
              <a:t>按照名称的字母顺序为植物分类</a:t>
            </a:r>
            <a:endParaRPr sz="4000"/>
          </a:p>
          <a:p>
            <a:pPr marL="296778" indent="-29677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5200">
                <a:solidFill>
                  <a:srgbClr val="000000"/>
                </a:solidFill>
              </a:defRPr>
            </a:pPr>
            <a:r>
              <a:t>按照明显的外部特征，如叶、花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林奈的分类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林奈的分类学</a:t>
            </a:r>
          </a:p>
        </p:txBody>
      </p:sp>
      <p:sp>
        <p:nvSpPr>
          <p:cNvPr id="217" name="林奈（Carl von Linné，1707-1778），瑞典人，《自然系统》，分类学之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林奈（Carl von Linné，1707-1778），瑞典人，《自然系统》，分类学之父</a:t>
            </a:r>
          </a:p>
          <a:p>
            <a:pPr lvl="1" marL="930402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建立了以植物的性器官为分类依据的植物分类法</a:t>
            </a:r>
          </a:p>
          <a:p>
            <a:pPr lvl="1" marL="930402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为一切物种建立了拉丁语双命名法</a:t>
            </a:r>
          </a:p>
          <a:p>
            <a:pPr lvl="1" marL="930402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大量采用人与植物的类比：植物学成为某种社会学，草是“平民”，百合是“贵族”，苔藓是“仆人”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65493" y="0"/>
            <a:ext cx="8073814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林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林奈</a:t>
            </a:r>
          </a:p>
        </p:txBody>
      </p:sp>
      <p:sp>
        <p:nvSpPr>
          <p:cNvPr id="222" name="自然界的分类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7250" indent="-407250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93">
                <a:solidFill>
                  <a:srgbClr val="000000"/>
                </a:solidFill>
              </a:defRPr>
            </a:pPr>
            <a:r>
              <a:t>自然界的分类</a:t>
            </a:r>
            <a:endParaRPr sz="1140"/>
          </a:p>
          <a:p>
            <a:pPr lvl="1" marL="790994" indent="-344589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86">
                <a:solidFill>
                  <a:srgbClr val="000000"/>
                </a:solidFill>
              </a:defRPr>
            </a:pPr>
            <a:r>
              <a:t>动物界，6纲：哺乳、鸟、两栖、鱼、昆虫、蠕虫</a:t>
            </a:r>
            <a:endParaRPr sz="1140"/>
          </a:p>
          <a:p>
            <a:pPr lvl="1" marL="790994" indent="-344589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86">
                <a:solidFill>
                  <a:srgbClr val="000000"/>
                </a:solidFill>
              </a:defRPr>
            </a:pPr>
            <a:r>
              <a:t>植物界，24纲、65目、1千多属、1万多种（按性器官来划分）</a:t>
            </a:r>
            <a:endParaRPr sz="1140"/>
          </a:p>
          <a:p>
            <a:pPr lvl="1" marL="790994" indent="-344589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86">
                <a:solidFill>
                  <a:srgbClr val="000000"/>
                </a:solidFill>
              </a:defRPr>
            </a:pPr>
            <a:r>
              <a:t>矿物界</a:t>
            </a:r>
            <a:endParaRPr sz="1140"/>
          </a:p>
          <a:p>
            <a:pPr marL="407250" indent="-407250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93">
                <a:solidFill>
                  <a:srgbClr val="000000"/>
                </a:solidFill>
              </a:defRPr>
            </a:pPr>
            <a:r>
              <a:t>认识到人为体系的局限性</a:t>
            </a:r>
            <a:endParaRPr sz="1140"/>
          </a:p>
          <a:p>
            <a:pPr lvl="1" marL="790994" indent="-344589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86">
                <a:solidFill>
                  <a:srgbClr val="000000"/>
                </a:solidFill>
              </a:defRPr>
            </a:pPr>
            <a:r>
              <a:t>“人为体系只有在自然体系尚未发现以前才用得着；人为体系只告诉我们辨识植物，自然体系却能把植物的本性告诉我们。”</a:t>
            </a:r>
            <a:endParaRPr sz="1140"/>
          </a:p>
          <a:p>
            <a:pPr lvl="1" marL="790994" indent="-344589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86">
                <a:solidFill>
                  <a:srgbClr val="000000"/>
                </a:solidFill>
              </a:defRPr>
            </a:pPr>
            <a:r>
              <a:t>强调植物学的独特地位，不再是药学的分支</a:t>
            </a:r>
            <a:endParaRPr sz="1140"/>
          </a:p>
          <a:p>
            <a:pPr marL="407250" indent="-407250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93">
                <a:solidFill>
                  <a:srgbClr val="000000"/>
                </a:solidFill>
              </a:defRPr>
            </a:pPr>
            <a:r>
              <a:t>《自然系统》（1735－1768）12版，12－1327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布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布丰</a:t>
            </a:r>
          </a:p>
        </p:txBody>
      </p:sp>
      <p:sp>
        <p:nvSpPr>
          <p:cNvPr id="225" name="法国博物学家布丰（Georges Louis Leclerc de Buffon, 1707－1788）曾留学英国，1732年回国翻译了牛顿的《流数术》，1739年任命为皇家植物园园长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111" indent="-420111" defTabSz="44805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97">
                <a:solidFill>
                  <a:srgbClr val="000000"/>
                </a:solidFill>
              </a:defRPr>
            </a:pPr>
            <a:r>
              <a:t>法国博物学家布丰（Georges Louis Leclerc de Buffon, 1707－1788）曾留学英国，1732年回国翻译了牛顿的《流数术》，1739年任命为皇家植物园园长</a:t>
            </a:r>
            <a:endParaRPr sz="1176"/>
          </a:p>
          <a:p>
            <a:pPr marL="420111" indent="-420111" defTabSz="44805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97">
                <a:solidFill>
                  <a:srgbClr val="000000"/>
                </a:solidFill>
              </a:defRPr>
            </a:pPr>
            <a:r>
              <a:t>历时50年完成44卷本《自然志》（Natural History）</a:t>
            </a:r>
            <a:endParaRPr sz="1176"/>
          </a:p>
          <a:p>
            <a:pPr lvl="1" marL="815973" indent="-355471" defTabSz="44805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74">
                <a:solidFill>
                  <a:srgbClr val="000000"/>
                </a:solidFill>
              </a:defRPr>
            </a:pPr>
            <a:r>
              <a:t>第1－3卷（1749），讨论了地球、行星、动植物和矿物</a:t>
            </a:r>
            <a:endParaRPr sz="1176"/>
          </a:p>
          <a:p>
            <a:pPr lvl="1" marL="815973" indent="-355471" defTabSz="44805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74">
                <a:solidFill>
                  <a:srgbClr val="000000"/>
                </a:solidFill>
              </a:defRPr>
            </a:pPr>
            <a:r>
              <a:t>第4－14卷（1753－1769），四足动物的生活习性</a:t>
            </a:r>
            <a:endParaRPr sz="1176"/>
          </a:p>
          <a:p>
            <a:pPr lvl="1" marL="815973" indent="-355471" defTabSz="44805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74">
                <a:solidFill>
                  <a:srgbClr val="000000"/>
                </a:solidFill>
              </a:defRPr>
            </a:pPr>
            <a:r>
              <a:t>第15－24卷（1770－1783），鸟纲动物</a:t>
            </a:r>
            <a:endParaRPr sz="1176"/>
          </a:p>
          <a:p>
            <a:pPr lvl="1" marL="815973" indent="-355471" defTabSz="44805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74">
                <a:solidFill>
                  <a:srgbClr val="000000"/>
                </a:solidFill>
              </a:defRPr>
            </a:pPr>
            <a:r>
              <a:t>第25－31卷（1774－1789），各种自然现象的实验报告</a:t>
            </a:r>
            <a:endParaRPr sz="1176"/>
          </a:p>
          <a:p>
            <a:pPr lvl="1" marL="815973" indent="-355471" defTabSz="44805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74">
                <a:solidFill>
                  <a:srgbClr val="000000"/>
                </a:solidFill>
              </a:defRPr>
            </a:pPr>
            <a:r>
              <a:t>第32－36卷（1783－1788），矿物史及电磁现象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15075" y="0"/>
            <a:ext cx="657465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布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布丰</a:t>
            </a:r>
          </a:p>
        </p:txBody>
      </p:sp>
      <p:sp>
        <p:nvSpPr>
          <p:cNvPr id="232" name="反对林奈的人为分类体系，认为自然界万事万物基本上是连续分布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反对林奈的人为分类体系，认为自然界万事万物基本上是连续分布的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自然界发展的、演化的图景</a:t>
            </a:r>
            <a:endParaRPr sz="1200"/>
          </a:p>
          <a:p>
            <a:pPr lvl="1" marL="832625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33">
                <a:solidFill>
                  <a:srgbClr val="000000"/>
                </a:solidFill>
              </a:defRPr>
            </a:pPr>
            <a:r>
              <a:t>地球经历了七个发展阶段，历史应有7万5千年以上</a:t>
            </a:r>
            <a:endParaRPr sz="1200"/>
          </a:p>
          <a:p>
            <a:pPr lvl="1" marL="832625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33">
                <a:solidFill>
                  <a:srgbClr val="000000"/>
                </a:solidFill>
              </a:defRPr>
            </a:pPr>
            <a:r>
              <a:t>退化的物种发展观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生物变异与环境相关，物种可能共有相同的祖先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教会的警告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大革命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自然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自然志</a:t>
            </a:r>
          </a:p>
        </p:txBody>
      </p:sp>
      <p:sp>
        <p:nvSpPr>
          <p:cNvPr id="128" name="Natural History的译名问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Natural History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的译名问题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832625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33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b="1"/>
              <a:t>Natural history</a:t>
            </a:r>
            <a:r>
              <a:t> is the </a:t>
            </a:r>
            <a:r>
              <a:rPr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hlinkClick r:id="rId3" invalidUrl="" action="" tgtFrame="" tooltip="" history="1" highlightClick="0" endSnd="0"/>
              </a:rPr>
              <a:t>scientific research</a:t>
            </a:r>
            <a:r>
              <a:t> of </a:t>
            </a:r>
            <a:r>
              <a:rPr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hlinkClick r:id="rId4" invalidUrl="" action="" tgtFrame="" tooltip="" history="1" highlightClick="0" endSnd="0"/>
              </a:rPr>
              <a:t>plants</a:t>
            </a:r>
            <a:r>
              <a:t> or </a:t>
            </a:r>
            <a:r>
              <a:rPr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hlinkClick r:id="rId5" invalidUrl="" action="" tgtFrame="" tooltip="" history="1" highlightClick="0" endSnd="0"/>
              </a:rPr>
              <a:t>animals</a:t>
            </a:r>
            <a:r>
              <a:t>, leaning more towards the </a:t>
            </a:r>
            <a:r>
              <a:rPr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hlinkClick r:id="rId6" invalidUrl="" action="" tgtFrame="" tooltip="" history="1" highlightClick="0" endSnd="0"/>
              </a:rPr>
              <a:t>observational</a:t>
            </a:r>
            <a:r>
              <a:t> than </a:t>
            </a:r>
            <a:r>
              <a:rPr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hlinkClick r:id="rId7" invalidUrl="" action="" tgtFrame="" tooltip="" history="1" highlightClick="0" endSnd="0"/>
              </a:rPr>
              <a:t>experimental</a:t>
            </a:r>
            <a:r>
              <a:t> methods of study, and encompasses more research that is published in </a:t>
            </a:r>
            <a:r>
              <a:rPr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hlinkClick r:id="rId8" invalidUrl="" action="" tgtFrame="" tooltip="" history="1" highlightClick="0" endSnd="0"/>
              </a:rPr>
              <a:t>magazines</a:t>
            </a:r>
            <a:r>
              <a:t> than in </a:t>
            </a:r>
            <a:r>
              <a:rPr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hlinkClick r:id="rId9" invalidUrl="" action="" tgtFrame="" tooltip="" history="1" highlightClick="0" endSnd="0"/>
              </a:rPr>
              <a:t>academic journals</a:t>
            </a:r>
            <a:r>
              <a:t>. A person who studies natural history is known as a </a:t>
            </a:r>
            <a:r>
              <a:rPr b="1"/>
              <a:t>naturalist</a:t>
            </a:r>
            <a:r>
              <a:t>. Grouped among the </a:t>
            </a:r>
            <a:r>
              <a:rPr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hlinkClick r:id="rId10" invalidUrl="" action="" tgtFrame="" tooltip="" history="1" highlightClick="0" endSnd="0"/>
              </a:rPr>
              <a:t>natural sciences</a:t>
            </a:r>
            <a:r>
              <a:t>, </a:t>
            </a:r>
            <a:r>
              <a:rPr i="1"/>
              <a:t>Natural history</a:t>
            </a:r>
            <a:r>
              <a:t> is the </a:t>
            </a:r>
            <a:r>
              <a:rPr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hlinkClick r:id="rId3" invalidUrl="" action="" tgtFrame="" tooltip="" history="1" highlightClick="0" endSnd="0"/>
              </a:rPr>
              <a:t>systematic study</a:t>
            </a:r>
            <a:r>
              <a:t> of any category of natural objects or organisms.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现代自然志的两大风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现代自然志的两大风格</a:t>
            </a:r>
          </a:p>
        </p:txBody>
      </p:sp>
      <p:sp>
        <p:nvSpPr>
          <p:cNvPr id="235" name="阿卡迪亚博物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3143" indent="-263143" defTabSz="327152">
              <a:spcBef>
                <a:spcPts val="1600"/>
              </a:spcBef>
              <a:buBlip>
                <a:blip r:embed="rId2"/>
              </a:buBlip>
              <a:defRPr sz="2128"/>
            </a:pPr>
            <a:r>
              <a:t>阿卡迪亚博物学</a:t>
            </a:r>
          </a:p>
          <a:p>
            <a:pPr lvl="1" marL="526287" indent="-263143" defTabSz="327152">
              <a:spcBef>
                <a:spcPts val="1600"/>
              </a:spcBef>
              <a:buBlip>
                <a:blip r:embed="rId2"/>
              </a:buBlip>
              <a:defRPr sz="2128"/>
            </a:pPr>
            <a:r>
              <a:t>布丰《自然志》（1749-1788）</a:t>
            </a:r>
          </a:p>
          <a:p>
            <a:pPr lvl="1" marL="526287" indent="-263143" defTabSz="327152">
              <a:spcBef>
                <a:spcPts val="1600"/>
              </a:spcBef>
              <a:buBlip>
                <a:blip r:embed="rId2"/>
              </a:buBlip>
              <a:defRPr sz="2128"/>
            </a:pPr>
            <a:r>
              <a:t>吉尔伯特·怀特（Gilbert White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，</a:t>
            </a:r>
            <a:r>
              <a:t>1720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—</a:t>
            </a:r>
            <a:r>
              <a:t>1793）《塞尔彭自然志与古迹》（1789）</a:t>
            </a:r>
          </a:p>
          <a:p>
            <a:pPr lvl="1" marL="526287" indent="-263143" defTabSz="327152">
              <a:spcBef>
                <a:spcPts val="1600"/>
              </a:spcBef>
              <a:buBlip>
                <a:blip r:embed="rId2"/>
              </a:buBlip>
              <a:defRPr sz="2128"/>
            </a:pPr>
            <a:r>
              <a:t>梭罗（Henry David Thoreau，1817-1862）《瓦尔登湖》（1854）</a:t>
            </a:r>
          </a:p>
          <a:p>
            <a:pPr lvl="1" marL="526287" indent="-263143" defTabSz="327152">
              <a:spcBef>
                <a:spcPts val="1600"/>
              </a:spcBef>
              <a:buBlip>
                <a:blip r:embed="rId2"/>
              </a:buBlip>
              <a:defRPr sz="2128"/>
            </a:pPr>
            <a:r>
              <a:t>缪尔（John Muir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，</a:t>
            </a:r>
            <a:r>
              <a:t>1838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—</a:t>
            </a:r>
            <a:r>
              <a:t>1914）《我们的国家公园》（1901）</a:t>
            </a:r>
          </a:p>
          <a:p>
            <a:pPr marL="263143" indent="-263143" defTabSz="327152">
              <a:spcBef>
                <a:spcPts val="1600"/>
              </a:spcBef>
              <a:buBlip>
                <a:blip r:embed="rId2"/>
              </a:buBlip>
              <a:defRPr sz="2128"/>
            </a:pPr>
            <a:r>
              <a:t>帝国博物学</a:t>
            </a:r>
          </a:p>
          <a:p>
            <a:pPr lvl="1" marL="526287" indent="-263143" defTabSz="327152">
              <a:spcBef>
                <a:spcPts val="1600"/>
              </a:spcBef>
              <a:buBlip>
                <a:blip r:embed="rId2"/>
              </a:buBlip>
              <a:defRPr sz="2128"/>
            </a:pPr>
            <a:r>
              <a:t>林奈《自然系统》（1735）</a:t>
            </a:r>
          </a:p>
          <a:p>
            <a:pPr lvl="1" marL="526287" indent="-263143" defTabSz="327152">
              <a:spcBef>
                <a:spcPts val="1600"/>
              </a:spcBef>
              <a:buBlip>
                <a:blip r:embed="rId2"/>
              </a:buBlip>
              <a:defRPr sz="2128"/>
            </a:pPr>
            <a:r>
              <a:t>亚历山大·洪堡（Friedrich Wilhelm Heinrich Alexander von Humboldt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，</a:t>
            </a:r>
            <a:r>
              <a:t>1769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—</a:t>
            </a:r>
            <a:r>
              <a:t>1859）《宇宙》（1858）</a:t>
            </a:r>
          </a:p>
          <a:p>
            <a:pPr lvl="1" marL="526287" indent="-263143" defTabSz="327152">
              <a:spcBef>
                <a:spcPts val="1600"/>
              </a:spcBef>
              <a:buBlip>
                <a:blip r:embed="rId2"/>
              </a:buBlip>
              <a:defRPr sz="2128"/>
            </a:pPr>
            <a:r>
              <a:t>库克船长（Captain James Cook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，</a:t>
            </a:r>
            <a:r>
              <a:t>1728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—</a:t>
            </a:r>
            <a:r>
              <a:t>1779）</a:t>
            </a:r>
          </a:p>
          <a:p>
            <a:pPr lvl="1" marL="526287" indent="-263143" defTabSz="327152">
              <a:spcBef>
                <a:spcPts val="1600"/>
              </a:spcBef>
              <a:buBlip>
                <a:blip r:embed="rId2"/>
              </a:buBlip>
              <a:defRPr sz="2128"/>
            </a:pPr>
            <a:r>
              <a:t>班克斯(Sir Joseph Banks，1743—1820)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深时（deep time）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深时（deep time）</a:t>
            </a:r>
          </a:p>
          <a:p>
            <a:pPr/>
            <a:r>
              <a:t>的发现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地球年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地球年龄</a:t>
            </a:r>
          </a:p>
        </p:txBody>
      </p:sp>
      <p:sp>
        <p:nvSpPr>
          <p:cNvPr id="240" name="亚里士多德（宇宙无始无终，地球没有年龄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亚里士多德（宇宙无始无终，地球没有年龄）</a:t>
            </a:r>
          </a:p>
          <a:p>
            <a:pPr>
              <a:buBlip>
                <a:blip r:embed="rId2"/>
              </a:buBlip>
            </a:pPr>
            <a:r>
              <a:t>基督教（6千年）</a:t>
            </a:r>
          </a:p>
          <a:p>
            <a:pPr>
              <a:buBlip>
                <a:blip r:embed="rId2"/>
              </a:buBlip>
            </a:pPr>
            <a:r>
              <a:t>布丰（74,800年，1749年）</a:t>
            </a:r>
          </a:p>
          <a:p>
            <a:pPr>
              <a:buBlip>
                <a:blip r:embed="rId2"/>
              </a:buBlip>
            </a:pPr>
            <a:r>
              <a:t>达尔文（3亿年，1859年）</a:t>
            </a:r>
          </a:p>
          <a:p>
            <a:pPr>
              <a:buBlip>
                <a:blip r:embed="rId2"/>
              </a:buBlip>
            </a:pPr>
            <a:r>
              <a:t>威廉·汤姆逊（2-4千万年，1862年）</a:t>
            </a:r>
          </a:p>
          <a:p>
            <a:pPr>
              <a:buBlip>
                <a:blip r:embed="rId2"/>
              </a:buBlip>
            </a:pPr>
            <a:r>
              <a:t>现代（45.5亿年）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亚里士多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亚里士多德</a:t>
            </a:r>
          </a:p>
        </p:txBody>
      </p:sp>
      <p:sp>
        <p:nvSpPr>
          <p:cNvPr id="243" name="宇宙永恒存在、自足自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宇宙永恒存在、自足自存</a:t>
            </a:r>
          </a:p>
          <a:p>
            <a:pPr>
              <a:buBlip>
                <a:blip r:embed="rId2"/>
              </a:buBlip>
            </a:pPr>
            <a:r>
              <a:t>局部循环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基督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基督教</a:t>
            </a:r>
          </a:p>
        </p:txBody>
      </p:sp>
      <p:sp>
        <p:nvSpPr>
          <p:cNvPr id="246" name="尤西比乌（Eusebius of Caesarea ，260-339）年代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尤西比乌（Eusebius of Caesarea ，260-339）年代学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亚当到大洪水2242年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大洪水到亚伯拉罕942年</a:t>
            </a:r>
          </a:p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朱利（Julius Africanus,公元初年）千年之周说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千年于你有如一日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从创世到基督诞生5500年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基督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基督教</a:t>
            </a:r>
          </a:p>
        </p:txBody>
      </p:sp>
      <p:sp>
        <p:nvSpPr>
          <p:cNvPr id="249" name="马丁·路德（Martin Luther, 1483-1546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马丁·路德（Martin Luther, 1483-1546)</a:t>
            </a:r>
          </a:p>
          <a:p>
            <a:pPr lvl="1">
              <a:buBlip>
                <a:blip r:embed="rId2"/>
              </a:buBlip>
            </a:pPr>
            <a:r>
              <a:t>世界是公元前4000年创造出来，人类正行进在第6个千年，直到2000年</a:t>
            </a:r>
          </a:p>
          <a:p>
            <a:pPr>
              <a:buBlip>
                <a:blip r:embed="rId2"/>
              </a:buBlip>
            </a:pPr>
            <a:r>
              <a:t>开普勒（Johannes Kepler, 1571-1630）</a:t>
            </a:r>
          </a:p>
          <a:p>
            <a:pPr lvl="1">
              <a:buBlip>
                <a:blip r:embed="rId2"/>
              </a:buBlip>
            </a:pPr>
            <a:r>
              <a:t>根据《新约》中对日蚀的记载，圣诞年应为公元前4年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16975" y="838539"/>
            <a:ext cx="5847874" cy="8667918"/>
          </a:xfrm>
          <a:prstGeom prst="rect">
            <a:avLst/>
          </a:prstGeom>
        </p:spPr>
      </p:pic>
      <p:sp>
        <p:nvSpPr>
          <p:cNvPr id="252" name="厄舍尔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sz="6900"/>
            </a:pPr>
            <a:r>
              <a:t>厄舍尔</a:t>
            </a:r>
          </a:p>
          <a:p>
            <a:pPr>
              <a:spcBef>
                <a:spcPts val="3000"/>
              </a:spcBef>
              <a:defRPr sz="5300"/>
            </a:pPr>
            <a:r>
              <a:t>James Ussher</a:t>
            </a:r>
          </a:p>
          <a:p>
            <a:pPr>
              <a:spcBef>
                <a:spcPts val="3000"/>
              </a:spcBef>
              <a:defRPr sz="5300"/>
            </a:pPr>
            <a:r>
              <a:t>1581-1656</a:t>
            </a:r>
          </a:p>
        </p:txBody>
      </p:sp>
      <p:sp>
        <p:nvSpPr>
          <p:cNvPr id="253" name="大主教…"/>
          <p:cNvSpPr txBox="1"/>
          <p:nvPr>
            <p:ph type="body" sz="quarter" idx="1"/>
          </p:nvPr>
        </p:nvSpPr>
        <p:spPr>
          <a:xfrm>
            <a:off x="965200" y="5448300"/>
            <a:ext cx="5600700" cy="367666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3000"/>
              </a:spcBef>
              <a:defRPr sz="3800"/>
            </a:pPr>
            <a:r>
              <a:t>大主教</a:t>
            </a:r>
          </a:p>
          <a:p>
            <a:pPr lvl="1">
              <a:spcBef>
                <a:spcPts val="3000"/>
              </a:spcBef>
              <a:defRPr sz="3800"/>
            </a:pPr>
            <a:r>
              <a:t>创世时间</a:t>
            </a:r>
          </a:p>
          <a:p>
            <a:pPr lvl="1">
              <a:spcBef>
                <a:spcPts val="3000"/>
              </a:spcBef>
              <a:defRPr sz="3800"/>
            </a:pPr>
            <a:r>
              <a:t>公元前4004年</a:t>
            </a:r>
          </a:p>
          <a:p>
            <a:pPr lvl="1">
              <a:spcBef>
                <a:spcPts val="3000"/>
              </a:spcBef>
              <a:defRPr sz="3800"/>
            </a:pPr>
            <a:r>
              <a:t>10月22日晚8点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地球成因理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地球成因理论</a:t>
            </a:r>
          </a:p>
        </p:txBody>
      </p:sp>
      <p:sp>
        <p:nvSpPr>
          <p:cNvPr id="256" name="笛卡尔1644年《哲学原理》第4章提出地球成因理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笛卡尔1644年《哲学原理》第4章提出地球成因理论</a:t>
            </a:r>
          </a:p>
          <a:p>
            <a:pPr lvl="1">
              <a:buBlip>
                <a:blip r:embed="rId2"/>
              </a:buBlip>
            </a:pPr>
            <a:r>
              <a:t>由原始火球慢慢冷却</a:t>
            </a:r>
          </a:p>
          <a:p>
            <a:pPr>
              <a:buBlip>
                <a:blip r:embed="rId2"/>
              </a:buBlip>
            </a:pPr>
            <a:r>
              <a:t>莱布尼茨1749年《原始地球》提出地球成因</a:t>
            </a:r>
          </a:p>
          <a:p>
            <a:pPr lvl="1">
              <a:buBlip>
                <a:blip r:embed="rId2"/>
              </a:buBlip>
            </a:pPr>
            <a:r>
              <a:t>地球由原始火球冷却而来</a:t>
            </a:r>
          </a:p>
          <a:p>
            <a:pPr lvl="1">
              <a:buBlip>
                <a:blip r:embed="rId2"/>
              </a:buBlip>
            </a:pPr>
            <a:r>
              <a:t>地表岩石有两种：火成岩；沉积岩（水成）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化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化石</a:t>
            </a:r>
          </a:p>
        </p:txBody>
      </p:sp>
      <p:sp>
        <p:nvSpPr>
          <p:cNvPr id="259" name="生物化石：远古生物的遗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生物化石：远古生物的遗骸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中世纪：上帝创世的废料、解闷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斯丹诺（Nicolas Steno, 1631-1687)丹麦医生、神父</a:t>
            </a:r>
          </a:p>
          <a:p>
            <a:pPr lvl="1" marL="817625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化石即生物遗骸，含化石的地层记录着地球历史，它们是大洪水时期的产物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胡克（Robert Hooke, 1635-1703)认为大洪水的持续时间不足以产生这么多化石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狄德罗（Denis Diderot, 1713-1784)认为有几百万年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布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布丰</a:t>
            </a:r>
          </a:p>
        </p:txBody>
      </p:sp>
      <p:sp>
        <p:nvSpPr>
          <p:cNvPr id="262" name="布丰（Georges Buffon, 1707-1788)提出地球发展七阶段理论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布丰（Georges Buffon, 1707-1788)提出地球发展七阶段理论：</a:t>
            </a:r>
          </a:p>
          <a:p>
            <a:pPr lvl="1">
              <a:buBlip>
                <a:blip r:embed="rId2"/>
              </a:buBlip>
            </a:pPr>
            <a:r>
              <a:t>炽热熔岩冷却；造山运动；海洋；沉积层；陆地及陆上植物；陆上动物；人类诞生</a:t>
            </a:r>
          </a:p>
          <a:p>
            <a:pPr>
              <a:buBlip>
                <a:blip r:embed="rId2"/>
              </a:buBlip>
            </a:pPr>
            <a:r>
              <a:t>布丰铁球实验以计算冷却时间，算出地球年龄为大于74800年</a:t>
            </a:r>
          </a:p>
          <a:p>
            <a:pPr>
              <a:buBlip>
                <a:blip r:embed="rId2"/>
              </a:buBlip>
            </a:pPr>
            <a:r>
              <a:t>教会警告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自然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自然志</a:t>
            </a:r>
          </a:p>
        </p:txBody>
      </p:sp>
      <p:sp>
        <p:nvSpPr>
          <p:cNvPr id="131" name="希腊－拉丁文Histori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希腊－拉丁文Historia</a:t>
            </a:r>
            <a:endParaRPr sz="1200"/>
          </a:p>
          <a:p>
            <a:pPr lvl="1" marL="8985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调查、研究、探询</a:t>
            </a:r>
            <a:endParaRPr sz="1200"/>
          </a:p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Natural History博物学/自然志</a:t>
            </a:r>
            <a:endParaRPr sz="1200"/>
          </a:p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Naturalist博物学家/自然志家</a:t>
            </a:r>
            <a:endParaRPr sz="1200"/>
          </a:p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Museum of Natural History自然博物馆</a:t>
            </a:r>
            <a:endParaRPr sz="1200"/>
          </a:p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普林尼的《自然志》</a:t>
            </a:r>
            <a:endParaRPr sz="1200"/>
          </a:p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布丰的《自然志》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地球年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地球年龄</a:t>
            </a:r>
          </a:p>
        </p:txBody>
      </p:sp>
      <p:sp>
        <p:nvSpPr>
          <p:cNvPr id="265" name="威廉·斯密斯（William Smith, 1769-1839)英国工程师、勘测员，1799-1817绘制以化石为地层依据的地质图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威廉·斯密斯（William Smith, 1769-1839)英国工程师、勘测员，1799-1817绘制以化石为地层依据的地质图</a:t>
            </a:r>
          </a:p>
          <a:p>
            <a:pPr lvl="1" marL="930402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《用生物化石鉴定地层》（1812）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居维叶（Georges Cuvier, 1769-1832）法国比较动物学家，发现地层越古老化石越简单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19世纪，几乎所有著名地质学家都相信地球有数百万年的历史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进化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进化论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概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概述</a:t>
            </a:r>
          </a:p>
        </p:txBody>
      </p:sp>
      <p:sp>
        <p:nvSpPr>
          <p:cNvPr id="270" name="进化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进化论</a:t>
            </a:r>
          </a:p>
          <a:p>
            <a:pPr lvl="1">
              <a:buBlip>
                <a:blip r:embed="rId2"/>
              </a:buBlip>
            </a:pPr>
            <a:r>
              <a:t>物种的静态结构转向动态演化</a:t>
            </a:r>
          </a:p>
          <a:p>
            <a:pPr lvl="1">
              <a:buBlip>
                <a:blip r:embed="rId2"/>
              </a:buBlip>
            </a:pPr>
            <a:r>
              <a:t>神创设计转向自然法则</a:t>
            </a:r>
          </a:p>
          <a:p>
            <a:pPr lvl="1">
              <a:buBlip>
                <a:blip r:embed="rId2"/>
              </a:buBlip>
            </a:pPr>
            <a:r>
              <a:t>演化机制</a:t>
            </a:r>
          </a:p>
          <a:p>
            <a:pPr lvl="2">
              <a:buBlip>
                <a:blip r:embed="rId2"/>
              </a:buBlip>
            </a:pPr>
            <a:r>
              <a:t>拉马克主义：用进废退、获得性遗传</a:t>
            </a:r>
          </a:p>
          <a:p>
            <a:pPr lvl="2">
              <a:buBlip>
                <a:blip r:embed="rId2"/>
              </a:buBlip>
            </a:pPr>
            <a:r>
              <a:t>达尔文主义：物竞天择、适者生存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神创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神创论</a:t>
            </a:r>
          </a:p>
        </p:txBody>
      </p:sp>
      <p:sp>
        <p:nvSpPr>
          <p:cNvPr id="273" name="约翰·雷（John Ray, 1627-1705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约翰·雷（John Ray, 1627-1705）</a:t>
            </a:r>
          </a:p>
          <a:p>
            <a:pPr lvl="1">
              <a:buBlip>
                <a:blip r:embed="rId2"/>
              </a:buBlip>
            </a:pPr>
            <a:r>
              <a:t>《造物中展现的神的智慧》（1691）</a:t>
            </a:r>
          </a:p>
          <a:p>
            <a:pPr>
              <a:buBlip>
                <a:blip r:embed="rId2"/>
              </a:buBlip>
            </a:pPr>
            <a:r>
              <a:t>林奈（Carl von Linne, 1707-1778）</a:t>
            </a:r>
          </a:p>
          <a:p>
            <a:pPr lvl="1">
              <a:buBlip>
                <a:blip r:embed="rId2"/>
              </a:buBlip>
            </a:pPr>
            <a:r>
              <a:t>《自然系统》（1735）</a:t>
            </a:r>
          </a:p>
          <a:p>
            <a:pPr>
              <a:buBlip>
                <a:blip r:embed="rId2"/>
              </a:buBlip>
            </a:pPr>
            <a:r>
              <a:t>存在之链被修改：物种并不是连续线性分布，而是分叉分枝不断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进化论先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进化论先驱</a:t>
            </a:r>
          </a:p>
        </p:txBody>
      </p:sp>
      <p:sp>
        <p:nvSpPr>
          <p:cNvPr id="276" name="狄德罗（Denis Diderot，1713-1784）挑战物种不变论，但未提出详细的演变理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狄德罗（Denis Diderot，1713-1784）挑战物种不变论，但未提出详细的演变理论</a:t>
            </a:r>
          </a:p>
          <a:p>
            <a:pPr>
              <a:buBlip>
                <a:blip r:embed="rId2"/>
              </a:buBlip>
            </a:pPr>
            <a:r>
              <a:t>布丰（Georges Buffon,1707-1788）主张生命是自然发生的，高温产生高温生物，低温产生低温生命</a:t>
            </a:r>
          </a:p>
          <a:p>
            <a:pPr>
              <a:buBlip>
                <a:blip r:embed="rId2"/>
              </a:buBlip>
            </a:pPr>
            <a:r>
              <a:t>伊拉斯谟·达尔文（Erasmus Darwin, 1731-1802）在诗歌和《动物学》（1794-96）中提出生命随时间而发展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拉马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拉马克</a:t>
            </a:r>
          </a:p>
        </p:txBody>
      </p:sp>
      <p:sp>
        <p:nvSpPr>
          <p:cNvPr id="279" name="拉马克（Jean Lamarck, 1744－1829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拉马克（Jean Lamarck, 1744－1829）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当过上尉，在皇家植物园结识卢梭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1778年出版《法兰西植物志》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布丰提议选拉马克为科学院院士（1779）、皇家植物学家（1781）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1801年出版《无脊椎动物的分类系统》，提出生物进化的思想，首创生物学(biology)一词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1809年出版《动物学哲学》，系统阐发拉马克主义的进化理论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637084" y="0"/>
            <a:ext cx="7730632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拉马克进化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拉马克进化论</a:t>
            </a:r>
          </a:p>
        </p:txBody>
      </p:sp>
      <p:sp>
        <p:nvSpPr>
          <p:cNvPr id="284" name="生物的进化：由低级到高级、由简单到复杂的阶梯发展序列，动物和植物分类均应遵循这种阶梯序列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生物的进化：由低级到高级、由简单到复杂的阶梯发展序列，动物和植物分类均应遵循这种阶梯序列。</a:t>
            </a:r>
            <a:endParaRPr sz="1200"/>
          </a:p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进化图是一种树状谱系</a:t>
            </a:r>
            <a:endParaRPr sz="1200"/>
          </a:p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两种力量推动生物的进化：内部固有的进化倾向；外部环境对进化的影响。</a:t>
            </a:r>
            <a:endParaRPr sz="1200"/>
          </a:p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</a:defRPr>
            </a:pPr>
            <a:r>
              <a:t>获得性遗传理论：用进废退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居维叶的神创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居维叶的神创论</a:t>
            </a:r>
          </a:p>
        </p:txBody>
      </p:sp>
      <p:sp>
        <p:nvSpPr>
          <p:cNvPr id="287" name="法国比较解剖学家居维叶（Georges Cuvier, 1769－1832），天才，神童，26岁出任国立自然博物馆比较解剖学教授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法国比较解剖学家居维叶（Georges Cuvier, 1769－1832），天才，神童，26岁出任国立自然博物馆比较解剖学教授</a:t>
            </a:r>
            <a:endParaRPr sz="1104"/>
          </a:p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依照部分动物化石神奇的复原整个动物体</a:t>
            </a:r>
            <a:endParaRPr sz="1104"/>
          </a:p>
          <a:p>
            <a:pPr lvl="1" marL="766015" indent="-333707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698">
                <a:solidFill>
                  <a:srgbClr val="000000"/>
                </a:solidFill>
              </a:defRPr>
            </a:pPr>
            <a:r>
              <a:t>动物肢体和器官的系统性原则，由一部分可以推断另一部分</a:t>
            </a:r>
            <a:endParaRPr sz="1104"/>
          </a:p>
          <a:p>
            <a:pPr lvl="1" marL="766015" indent="-333707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698">
                <a:solidFill>
                  <a:srgbClr val="000000"/>
                </a:solidFill>
              </a:defRPr>
            </a:pPr>
            <a:r>
              <a:t>类比性原则：相似动物的各器官的结构和功能有类同之处</a:t>
            </a:r>
            <a:endParaRPr sz="1104"/>
          </a:p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发现并证认出大量古生物，对化石进行分类，发现不同地层之间化石的不同</a:t>
            </a:r>
            <a:endParaRPr sz="1104"/>
          </a:p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1825年《地球表面的革命》，坚持神创物种观，佐之以灾变说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eorges_Cuvier_3.jpg" descr="Georges_Cuvier_3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4243" r="0" b="3478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61149" y="628786"/>
            <a:ext cx="5732655" cy="8496028"/>
          </a:xfrm>
          <a:prstGeom prst="rect">
            <a:avLst/>
          </a:prstGeom>
        </p:spPr>
      </p:pic>
      <p:sp>
        <p:nvSpPr>
          <p:cNvPr id="134" name="塞耳彭自然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塞耳彭自然志</a:t>
            </a:r>
          </a:p>
        </p:txBody>
      </p:sp>
      <p:sp>
        <p:nvSpPr>
          <p:cNvPr id="135" name="连按此项以编辑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赖尔的渐变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赖尔的渐变论</a:t>
            </a:r>
          </a:p>
        </p:txBody>
      </p:sp>
      <p:sp>
        <p:nvSpPr>
          <p:cNvPr id="292" name="地质学中赫顿的火成论(渐变)与巴克兰的水成论（灾变）的对立，evolution or revolu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地质学中赫顿的火成论(渐变)与巴克兰的水成论（灾变）的对立，evolution or revolution?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英国地质学家赖尔（1787－1875）早先由巴克兰影响是一个水成论者，后来受赫顿及拉马克影响转变成一个地质渐变论者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1828年开始地质考察并写作《地质学原理》（1830年出版第1卷，1831年第2卷，1833年第3卷），将丰富的地质现象整合起来，构造了一个渐变论的体系。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3346" r="0" b="3346"/>
          <a:stretch>
            <a:fillRect/>
          </a:stretch>
        </p:blipFill>
        <p:spPr>
          <a:xfrm>
            <a:off x="2437237" y="0"/>
            <a:ext cx="8130326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钱伯斯进步进化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钱伯斯进步进化论</a:t>
            </a:r>
          </a:p>
        </p:txBody>
      </p:sp>
      <p:sp>
        <p:nvSpPr>
          <p:cNvPr id="297" name="罗伯特·钱伯斯（Robert Chambers, 1802-1871）爱丁堡出版商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罗伯特·钱伯斯（Robert Chambers, 1802-1871）爱丁堡出版商</a:t>
            </a:r>
          </a:p>
          <a:p>
            <a:pPr>
              <a:buBlip>
                <a:blip r:embed="rId2"/>
              </a:buBlip>
            </a:pPr>
            <a:r>
              <a:t>匿名出版《创世的自然志遗迹》（Vestiges of the Natural History of Creation, 1844）主张生命的进步是上帝计划的核心，不是通过奇迹，而是通过自然法则</a:t>
            </a:r>
          </a:p>
          <a:p>
            <a:pPr>
              <a:buBlip>
                <a:blip r:embed="rId2"/>
              </a:buBlip>
            </a:pPr>
            <a:r>
              <a:t>影响巨大：进化即进步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1316"/>
          <a:stretch>
            <a:fillRect/>
          </a:stretch>
        </p:blipFill>
        <p:spPr>
          <a:xfrm>
            <a:off x="2863180" y="128454"/>
            <a:ext cx="7278441" cy="962514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达尔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达尔文</a:t>
            </a:r>
          </a:p>
        </p:txBody>
      </p:sp>
      <p:sp>
        <p:nvSpPr>
          <p:cNvPr id="302" name="查理·达尔文（1809－1882），祖父伊拉斯谟·达尔文（1731－1802）是著名的医生和博物学家，也是进化论的先驱之一，是当年伯明翰地区太阴学社的成员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8155" indent="-308155" defTabSz="40690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92">
                <a:solidFill>
                  <a:srgbClr val="000000"/>
                </a:solidFill>
              </a:defRPr>
            </a:pPr>
            <a:r>
              <a:t>查理·达尔文（1809－1882），祖父伊拉斯谟·达尔文（1731－1802）是著名的医生和博物学家，也是进化论的先驱之一，是当年伯明翰地区太阴学社的成员。</a:t>
            </a:r>
            <a:endParaRPr sz="1068"/>
          </a:p>
          <a:p>
            <a:pPr marL="308155" indent="-308155" defTabSz="40690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92">
                <a:solidFill>
                  <a:srgbClr val="000000"/>
                </a:solidFill>
              </a:defRPr>
            </a:pPr>
            <a:r>
              <a:t>达尔文的青少年时代的博物学兴趣</a:t>
            </a:r>
            <a:endParaRPr sz="1068"/>
          </a:p>
          <a:p>
            <a:pPr lvl="1" marL="711696" indent="-293485" defTabSz="40690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373">
                <a:solidFill>
                  <a:srgbClr val="000000"/>
                </a:solidFill>
              </a:defRPr>
            </a:pPr>
            <a:r>
              <a:t>1825－1827爱丁堡大学学医</a:t>
            </a:r>
            <a:endParaRPr sz="1068"/>
          </a:p>
          <a:p>
            <a:pPr lvl="1" marL="711696" indent="-293485" defTabSz="40690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373">
                <a:solidFill>
                  <a:srgbClr val="000000"/>
                </a:solidFill>
              </a:defRPr>
            </a:pPr>
            <a:r>
              <a:t>1827－1831剑桥大学学习神学</a:t>
            </a:r>
            <a:endParaRPr sz="1068"/>
          </a:p>
          <a:p>
            <a:pPr marL="308155" indent="-308155" defTabSz="40690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92">
                <a:solidFill>
                  <a:srgbClr val="000000"/>
                </a:solidFill>
              </a:defRPr>
            </a:pPr>
            <a:r>
              <a:t>1831年暑假跟随塞奇威克的地质考察</a:t>
            </a:r>
            <a:endParaRPr sz="1068"/>
          </a:p>
          <a:p>
            <a:pPr marL="308155" indent="-308155" defTabSz="40690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492">
                <a:solidFill>
                  <a:srgbClr val="000000"/>
                </a:solidFill>
              </a:defRPr>
            </a:pPr>
            <a:r>
              <a:t>1831年12月－1836年10月，英国海军的贝格尔号（小猎犬号Beagle）舰在南美进行科学考察</a:t>
            </a:r>
            <a:endParaRPr sz="1068"/>
          </a:p>
          <a:p>
            <a:pPr lvl="1" marL="711696" indent="-293485" defTabSz="40690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373">
                <a:solidFill>
                  <a:srgbClr val="000000"/>
                </a:solidFill>
              </a:defRPr>
            </a:pPr>
            <a:r>
              <a:t>收集动植物标本</a:t>
            </a:r>
            <a:endParaRPr sz="1068"/>
          </a:p>
          <a:p>
            <a:pPr lvl="1" marL="711696" indent="-293485" defTabSz="40690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373">
                <a:solidFill>
                  <a:srgbClr val="000000"/>
                </a:solidFill>
              </a:defRPr>
            </a:pPr>
            <a:r>
              <a:t>挖掘古生物化石</a:t>
            </a:r>
            <a:endParaRPr sz="1068"/>
          </a:p>
          <a:p>
            <a:pPr lvl="1" marL="711696" indent="-293485" defTabSz="40690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373">
                <a:solidFill>
                  <a:srgbClr val="000000"/>
                </a:solidFill>
              </a:defRPr>
            </a:pPr>
            <a:r>
              <a:t>记录地层情况</a:t>
            </a:r>
            <a:endParaRPr sz="1068"/>
          </a:p>
          <a:p>
            <a:pPr lvl="1" marL="711696" indent="-293485" defTabSz="40690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373">
                <a:solidFill>
                  <a:srgbClr val="000000"/>
                </a:solidFill>
              </a:defRPr>
            </a:pPr>
            <a:r>
              <a:t>发现了令人惊异的物种的丰富性和连续性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6298" r="0" b="6298"/>
          <a:stretch>
            <a:fillRect/>
          </a:stretch>
        </p:blipFill>
        <p:spPr>
          <a:xfrm>
            <a:off x="2507867" y="0"/>
            <a:ext cx="7989066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758613"/>
            <a:ext cx="13004800" cy="82363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达尔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达尔文</a:t>
            </a:r>
          </a:p>
        </p:txBody>
      </p:sp>
      <p:sp>
        <p:nvSpPr>
          <p:cNvPr id="313" name="贝格尔号游历中，实地的博物考察；赖尔的《地质学原理》的影响，比较历史方法的运用，物种随地域分布而变化。神创论的不经济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贝格尔号游历中，实地的博物考察；赖尔的《地质学原理》的影响，比较历史方法的运用，物种随地域分布而变化。神创论的不经济</a:t>
            </a:r>
            <a:endParaRPr sz="1020"/>
          </a:p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1838年，马尔萨斯的影响，人类社会中的生存竞争：人类的增殖（几何级数）远大于粮食的生产（算术级数）</a:t>
            </a:r>
            <a:endParaRPr sz="1020"/>
          </a:p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1842年写就35页的进化论提纲</a:t>
            </a:r>
            <a:endParaRPr sz="1020"/>
          </a:p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1844年写成230页的《物种起源问题的论著提纲》</a:t>
            </a:r>
            <a:endParaRPr sz="1020"/>
          </a:p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亲自动手研究人工选择，家鸽的育种</a:t>
            </a:r>
            <a:endParaRPr sz="1020"/>
          </a:p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1856年，开始写作《物种起源》</a:t>
            </a:r>
            <a:endParaRPr sz="1020"/>
          </a:p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1858年夏天，达尔文收到华莱士（1823－1913）的来信及论文“论变种无限地离开其原始模式的倾向”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4649" y="764633"/>
            <a:ext cx="5713297" cy="8467151"/>
          </a:xfrm>
          <a:prstGeom prst="rect">
            <a:avLst/>
          </a:prstGeom>
        </p:spPr>
      </p:pic>
      <p:sp>
        <p:nvSpPr>
          <p:cNvPr id="138" name="感觉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感觉志</a:t>
            </a:r>
          </a:p>
        </p:txBody>
      </p:sp>
      <p:sp>
        <p:nvSpPr>
          <p:cNvPr id="139" name="连按此项以编辑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达尔文进化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达尔文进化论</a:t>
            </a:r>
          </a:p>
        </p:txBody>
      </p:sp>
      <p:sp>
        <p:nvSpPr>
          <p:cNvPr id="316" name="1859年11月24日出版《论通过自然选择的物种起源，或生存斗争中最适者生存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1859年11月24日出版《论通过自然选择的物种起源，或生存斗争中最适者生存》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自然选择作用下的物种进化证据</a:t>
            </a:r>
            <a:endParaRPr sz="1200"/>
          </a:p>
          <a:p>
            <a:pPr lvl="1" marL="832625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33">
                <a:solidFill>
                  <a:srgbClr val="000000"/>
                </a:solidFill>
              </a:defRPr>
            </a:pPr>
            <a:r>
              <a:t>人工培养下的进化现象，遗传与变异</a:t>
            </a:r>
            <a:endParaRPr sz="1200"/>
          </a:p>
          <a:p>
            <a:pPr lvl="1" marL="832625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33">
                <a:solidFill>
                  <a:srgbClr val="000000"/>
                </a:solidFill>
              </a:defRPr>
            </a:pPr>
            <a:r>
              <a:t>自然条件的多样性分布</a:t>
            </a:r>
            <a:endParaRPr sz="1200"/>
          </a:p>
          <a:p>
            <a:pPr lvl="1" marL="832625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33">
                <a:solidFill>
                  <a:srgbClr val="000000"/>
                </a:solidFill>
              </a:defRPr>
            </a:pPr>
            <a:r>
              <a:t>生物化石呈现的进化现象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进化规律</a:t>
            </a:r>
          </a:p>
          <a:p>
            <a:pPr lvl="1" marL="8985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共同祖先、物种增殖、自然选择、物种变迁</a:t>
            </a:r>
          </a:p>
          <a:p>
            <a:pPr lvl="1" marL="8985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自然选择要求漫长的时间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进化论的困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进化论的困境</a:t>
            </a:r>
          </a:p>
        </p:txBody>
      </p:sp>
      <p:sp>
        <p:nvSpPr>
          <p:cNvPr id="319" name="宗教批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宗教批评</a:t>
            </a:r>
          </a:p>
          <a:p>
            <a:pPr>
              <a:buBlip>
                <a:blip r:embed="rId2"/>
              </a:buBlip>
            </a:pPr>
            <a:r>
              <a:t>融合遗传理论：小的变异不起作用</a:t>
            </a:r>
          </a:p>
          <a:p>
            <a:pPr>
              <a:buBlip>
                <a:blip r:embed="rId2"/>
              </a:buBlip>
            </a:pPr>
            <a:r>
              <a:t>地球年龄问题：至少需要3亿年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地球的物理年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地球的物理年龄</a:t>
            </a:r>
          </a:p>
        </p:txBody>
      </p:sp>
      <p:sp>
        <p:nvSpPr>
          <p:cNvPr id="322" name="傅里叶（Joseph Fourier, 1768-1830)提出热传导理论，以此推算地球冷却的时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傅里叶（Joseph Fourier, 1768-1830)提出热传导理论，以此推算地球冷却的时间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威廉·汤姆逊（William Thomson, 1824-1907)1862年计算地球年龄为4千万年</a:t>
            </a:r>
          </a:p>
          <a:p>
            <a:pPr lvl="1" marL="817625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达尔文十分苦恼</a:t>
            </a:r>
          </a:p>
          <a:p>
            <a:pPr lvl="1" marL="817625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卢瑟福指出汤姆逊的算法未考虑地球内热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放射性元素测定岩石年龄：火成岩33亿年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最新测定：地球年龄45.5亿年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达尔文主义的日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达尔文主义的日食</a:t>
            </a:r>
          </a:p>
        </p:txBody>
      </p:sp>
      <p:sp>
        <p:nvSpPr>
          <p:cNvPr id="325" name="赫胥黎（Thomas Huxley, 1825－1895）提出人猿同祖。1860年6月牛津大学，与牛津大主教威尔伯福斯之间的论争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0969" indent="-370969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99">
                <a:solidFill>
                  <a:srgbClr val="000000"/>
                </a:solidFill>
              </a:defRPr>
            </a:pPr>
            <a:r>
              <a:t>赫胥黎（Thomas Huxley, 1825－1895）提出人猿同祖。1860年6月牛津大学，与牛津大主教威尔伯福斯之间的论争。</a:t>
            </a:r>
            <a:endParaRPr sz="1079"/>
          </a:p>
          <a:p>
            <a:pPr lvl="1" marL="793879" indent="-370969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99">
                <a:solidFill>
                  <a:srgbClr val="000000"/>
                </a:solidFill>
              </a:defRPr>
            </a:pPr>
            <a:r>
              <a:t>不赞成自然选择</a:t>
            </a:r>
            <a:endParaRPr sz="1079"/>
          </a:p>
          <a:p>
            <a:pPr marL="370969" indent="-370969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99">
                <a:solidFill>
                  <a:srgbClr val="000000"/>
                </a:solidFill>
              </a:defRPr>
            </a:pPr>
            <a:r>
              <a:t>斯宾塞（Herbert Spencer, 1820－1903）英国社会学家，创立社会达尔文主义，为维多利亚时期资本主义竞争精神辩护。</a:t>
            </a:r>
          </a:p>
          <a:p>
            <a:pPr lvl="1" marL="793879" indent="-370969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99">
                <a:solidFill>
                  <a:srgbClr val="000000"/>
                </a:solidFill>
              </a:defRPr>
            </a:pPr>
            <a:r>
              <a:t>赞成拉马克主义</a:t>
            </a:r>
          </a:p>
          <a:p>
            <a:pPr marL="370969" indent="-370969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99">
                <a:solidFill>
                  <a:srgbClr val="000000"/>
                </a:solidFill>
              </a:defRPr>
            </a:pPr>
            <a:r>
              <a:t>海克尔（Ernst Haeckel, 1834－1919）在德国为进化论辩护</a:t>
            </a:r>
          </a:p>
          <a:p>
            <a:pPr lvl="1" marL="793879" indent="-370969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99">
                <a:solidFill>
                  <a:srgbClr val="000000"/>
                </a:solidFill>
              </a:defRPr>
            </a:pPr>
            <a:r>
              <a:t>生物重演律</a:t>
            </a:r>
          </a:p>
          <a:p>
            <a:pPr lvl="1" marL="793879" indent="-370969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99">
                <a:solidFill>
                  <a:srgbClr val="000000"/>
                </a:solidFill>
              </a:defRPr>
            </a:pPr>
            <a:r>
              <a:t>拉马克的获得性遗传</a:t>
            </a:r>
          </a:p>
          <a:p>
            <a:pPr lvl="1" marL="793879" indent="-370969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99">
                <a:solidFill>
                  <a:srgbClr val="000000"/>
                </a:solidFill>
              </a:defRPr>
            </a:pPr>
            <a:r>
              <a:t>进步信仰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达尔文主义的日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达尔文主义的日食</a:t>
            </a:r>
          </a:p>
        </p:txBody>
      </p:sp>
      <p:sp>
        <p:nvSpPr>
          <p:cNvPr id="328" name="1900年左右，大多数生物学家是进化论者，但不是达尔文主义者，社会达尔文主义很有市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1900年左右，大多数生物学家是进化论者，但不是达尔文主义者，社会达尔文主义很有市场</a:t>
            </a:r>
          </a:p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魏斯曼（August Weismann, 1834-1914）提出“种质”说，主张自然选择是环境影响性状传递的唯一方式</a:t>
            </a:r>
          </a:p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威廉·贝特森（William Bateson, 1861-1926）创造“遗传学”（Genetics）一词，公开反对达尔文主义，强调突变而非适应性变化</a:t>
            </a:r>
          </a:p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摩尔根（Thomas Morgan, 1866-1945）确定了突变的意义，同样反对达尔文主义</a:t>
            </a:r>
          </a:p>
          <a:p>
            <a:pPr marL="350360" indent="-350360" defTabSz="38862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33">
                <a:solidFill>
                  <a:srgbClr val="000000"/>
                </a:solidFill>
              </a:defRPr>
            </a:pPr>
            <a:r>
              <a:t>1925年，田纳西州的“猴子审判”，斯科普斯被控教授达尔文学说有罪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达尔文主义的复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达尔文主义的复兴</a:t>
            </a:r>
          </a:p>
        </p:txBody>
      </p:sp>
      <p:sp>
        <p:nvSpPr>
          <p:cNvPr id="331" name="费希尔（Ronald Aylmer Fisher, 1890-1962）发表《自然选择的遗传理论》（Genetical Theory of Natural Selection, 1930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701" indent="-395701" defTabSz="43891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99">
                <a:solidFill>
                  <a:srgbClr val="000000"/>
                </a:solidFill>
              </a:defRPr>
            </a:pPr>
            <a:r>
              <a:t>费希尔（Ronald Aylmer Fisher, 1890-1962）发表《自然选择的遗传理论》（Genetical Theory of Natural Selection, 1930）</a:t>
            </a:r>
          </a:p>
          <a:p>
            <a:pPr marL="395701" indent="-395701" defTabSz="43891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99">
                <a:solidFill>
                  <a:srgbClr val="000000"/>
                </a:solidFill>
              </a:defRPr>
            </a:pPr>
            <a:r>
              <a:t>杜布赞斯基（Theodosius Dobzhansky,  1900-1975）发表《遗传学与物种起源》（Genetics and the Origin of Species, 1937），达尔文主义与遗传学合流</a:t>
            </a:r>
          </a:p>
          <a:p>
            <a:pPr marL="395701" indent="-395701" defTabSz="43891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99">
                <a:solidFill>
                  <a:srgbClr val="000000"/>
                </a:solidFill>
              </a:defRPr>
            </a:pPr>
            <a:r>
              <a:t>赫胥黎（Julian Huxley, 1887-1975）发表《进化论：现代综合论》（Evolution: The Modern Synthesis, 1942），新的综合完成</a:t>
            </a:r>
          </a:p>
          <a:p>
            <a:pPr marL="395701" indent="-395701" defTabSz="43891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99">
                <a:solidFill>
                  <a:srgbClr val="000000"/>
                </a:solidFill>
              </a:defRPr>
            </a:pPr>
            <a:r>
              <a:t>1975年，威尔逊的《社会生物学》出版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思考题"/>
          <p:cNvSpPr txBox="1"/>
          <p:nvPr>
            <p:ph type="title"/>
          </p:nvPr>
        </p:nvSpPr>
        <p:spPr>
          <a:xfrm>
            <a:off x="1270000" y="711200"/>
            <a:ext cx="10464800" cy="2108200"/>
          </a:xfrm>
          <a:prstGeom prst="rect">
            <a:avLst/>
          </a:prstGeom>
        </p:spPr>
        <p:txBody>
          <a:bodyPr/>
          <a:lstStyle/>
          <a:p>
            <a:pPr/>
            <a:r>
              <a:t>思考题</a:t>
            </a:r>
          </a:p>
        </p:txBody>
      </p:sp>
      <p:sp>
        <p:nvSpPr>
          <p:cNvPr id="334" name="自然志与自然哲学的区别是什么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自然志与自然哲学的区别是什么？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buBlip>
                <a:blip r:embed="rId2"/>
              </a:buBlip>
            </a:pPr>
            <a:r>
              <a:t>自然志与实验科学的区别是什么？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buBlip>
                <a:blip r:embed="rId2"/>
              </a:buBlip>
            </a:pPr>
            <a:r>
              <a:t>博物学（自然志）为什么逐渐淡出了科学共同体，更多的成为业余爱好？</a:t>
            </a:r>
          </a:p>
          <a:p>
            <a:pPr>
              <a:buBlip>
                <a:blip r:embed="rId2"/>
              </a:buBlip>
            </a:pPr>
            <a:r>
              <a:t>达尔文主义与拉马克主义的根本区别是什么？</a:t>
            </a:r>
          </a:p>
          <a:p>
            <a:pPr>
              <a:buBlip>
                <a:blip r:embed="rId2"/>
              </a:buBlip>
            </a:pPr>
            <a:r>
              <a:t>为什么19世纪后期达尔文自然选择理论没有受到普遍的认可？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4649" y="853892"/>
            <a:ext cx="5730397" cy="8492661"/>
          </a:xfrm>
          <a:prstGeom prst="rect">
            <a:avLst/>
          </a:prstGeom>
        </p:spPr>
      </p:pic>
      <p:sp>
        <p:nvSpPr>
          <p:cNvPr id="142" name="博物学家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博物学家</a:t>
            </a:r>
          </a:p>
          <a:p>
            <a:pPr/>
            <a:r>
              <a:t>自然志家</a:t>
            </a:r>
          </a:p>
        </p:txBody>
      </p:sp>
      <p:sp>
        <p:nvSpPr>
          <p:cNvPr id="143" name="连按此项以编辑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自然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自然志</a:t>
            </a:r>
          </a:p>
        </p:txBody>
      </p:sp>
      <p:sp>
        <p:nvSpPr>
          <p:cNvPr id="146" name="广义的博物学：原始科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500">
                <a:solidFill>
                  <a:srgbClr val="000000"/>
                </a:solidFill>
              </a:defRPr>
            </a:pPr>
            <a:r>
              <a:t>广义的博物学：原始科学</a:t>
            </a:r>
            <a:endParaRPr sz="1700"/>
          </a:p>
          <a:p>
            <a:pPr lvl="1" marL="8985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966">
                <a:solidFill>
                  <a:srgbClr val="000000"/>
                </a:solidFill>
              </a:defRPr>
            </a:pPr>
            <a:r>
              <a:t>多样性、具体性、本土性、非专业化</a:t>
            </a:r>
            <a:endParaRPr sz="1700"/>
          </a:p>
          <a:p>
            <a:pPr marL="494631" indent="-49463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500">
                <a:solidFill>
                  <a:srgbClr val="000000"/>
                </a:solidFill>
              </a:defRPr>
            </a:pPr>
            <a:r>
              <a:t>西方博物学即自然志，与自然哲学相对</a:t>
            </a:r>
            <a:endParaRPr sz="1700"/>
          </a:p>
          <a:p>
            <a:pPr lvl="1" marL="8985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966">
                <a:solidFill>
                  <a:srgbClr val="000000"/>
                </a:solidFill>
              </a:defRPr>
            </a:pPr>
            <a:r>
              <a:t>Natural History，采集事实、描述命名、分类编目</a:t>
            </a:r>
            <a:endParaRPr sz="1700"/>
          </a:p>
          <a:p>
            <a:pPr lvl="1" marL="8985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966">
                <a:solidFill>
                  <a:srgbClr val="000000"/>
                </a:solidFill>
              </a:defRPr>
            </a:pPr>
            <a:r>
              <a:t>Natural Philosophy，原因、原理、解释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